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60" r:id="rId4"/>
    <p:sldId id="266" r:id="rId5"/>
    <p:sldId id="269" r:id="rId6"/>
    <p:sldId id="262" r:id="rId7"/>
    <p:sldId id="265" r:id="rId8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58" userDrawn="1">
          <p15:clr>
            <a:srgbClr val="A4A3A4"/>
          </p15:clr>
        </p15:guide>
        <p15:guide id="2" pos="289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中度样式 1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10" d="100"/>
          <a:sy n="110" d="100"/>
        </p:scale>
        <p:origin x="658" y="67"/>
      </p:cViewPr>
      <p:guideLst>
        <p:guide orient="horz" pos="758"/>
        <p:guide pos="28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5D53-55E0-49D0-8EAC-298CE0059487}" type="datetimeFigureOut">
              <a:rPr lang="ru-RU" smtClean="0"/>
              <a:t>11.03.2026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07001-4395-4BC8-BC23-AAE5B9FF00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5D53-55E0-49D0-8EAC-298CE0059487}" type="datetimeFigureOut">
              <a:rPr lang="ru-RU" smtClean="0"/>
              <a:t>11.03.2026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07001-4395-4BC8-BC23-AAE5B9FF00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5D53-55E0-49D0-8EAC-298CE0059487}" type="datetimeFigureOut">
              <a:rPr lang="ru-RU" smtClean="0"/>
              <a:t>11.03.2026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07001-4395-4BC8-BC23-AAE5B9FF00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5D53-55E0-49D0-8EAC-298CE0059487}" type="datetimeFigureOut">
              <a:rPr lang="ru-RU" smtClean="0"/>
              <a:t>11.03.2026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07001-4395-4BC8-BC23-AAE5B9FF00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5D53-55E0-49D0-8EAC-298CE0059487}" type="datetimeFigureOut">
              <a:rPr lang="ru-RU" smtClean="0"/>
              <a:t>11.03.2026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07001-4395-4BC8-BC23-AAE5B9FF00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5D53-55E0-49D0-8EAC-298CE0059487}" type="datetimeFigureOut">
              <a:rPr lang="ru-RU" smtClean="0"/>
              <a:t>11.03.2026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07001-4395-4BC8-BC23-AAE5B9FF00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5D53-55E0-49D0-8EAC-298CE0059487}" type="datetimeFigureOut">
              <a:rPr lang="ru-RU" smtClean="0"/>
              <a:t>11.03.2026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07001-4395-4BC8-BC23-AAE5B9FF00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5D53-55E0-49D0-8EAC-298CE0059487}" type="datetimeFigureOut">
              <a:rPr lang="ru-RU" smtClean="0"/>
              <a:t>11.03.2026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07001-4395-4BC8-BC23-AAE5B9FF00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5D53-55E0-49D0-8EAC-298CE0059487}" type="datetimeFigureOut">
              <a:rPr lang="ru-RU" smtClean="0"/>
              <a:t>11.03.2026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07001-4395-4BC8-BC23-AAE5B9FF00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5D53-55E0-49D0-8EAC-298CE0059487}" type="datetimeFigureOut">
              <a:rPr lang="ru-RU" smtClean="0"/>
              <a:t>11.03.2026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07001-4395-4BC8-BC23-AAE5B9FF00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5D53-55E0-49D0-8EAC-298CE0059487}" type="datetimeFigureOut">
              <a:rPr lang="ru-RU" smtClean="0"/>
              <a:t>11.03.2026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07001-4395-4BC8-BC23-AAE5B9FF00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705D53-55E0-49D0-8EAC-298CE0059487}" type="datetimeFigureOut">
              <a:rPr lang="ru-RU" smtClean="0"/>
              <a:t>11.03.2026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007001-4395-4BC8-BC23-AAE5B9FF000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9894" y="1706890"/>
            <a:ext cx="7232650" cy="1476375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l"/>
            <a:r>
              <a:rPr lang="en-US" altLang="en-US" b="1" dirty="0">
                <a:solidFill>
                  <a:schemeClr val="bg1"/>
                </a:solidFill>
                <a:latin typeface="Arial Black" panose="020B0A04020102020204" pitchFamily="34" charset="0"/>
              </a:rPr>
              <a:t>ФОРМИРОВАНИЕ</a:t>
            </a:r>
            <a:r>
              <a:rPr lang="en-US" altLang="ru-RU" b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b="1" dirty="0">
                <a:solidFill>
                  <a:schemeClr val="bg1"/>
                </a:solidFill>
                <a:latin typeface="Arial Black" panose="020B0A04020102020204" pitchFamily="34" charset="0"/>
              </a:rPr>
              <a:t>ЭФФЕКТИВНОЙ</a:t>
            </a:r>
            <a:r>
              <a:rPr lang="en-US" altLang="ru-RU" b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b="1" dirty="0">
                <a:solidFill>
                  <a:schemeClr val="bg1"/>
                </a:solidFill>
                <a:latin typeface="Arial Black" panose="020B0A04020102020204" pitchFamily="34" charset="0"/>
              </a:rPr>
              <a:t>МОДЕЛИ</a:t>
            </a:r>
            <a:r>
              <a:rPr lang="en-US" altLang="ru-RU" b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  <a:p>
            <a:pPr algn="l"/>
            <a:r>
              <a:rPr lang="en-US" altLang="en-US" b="1" dirty="0">
                <a:solidFill>
                  <a:schemeClr val="bg1"/>
                </a:solidFill>
                <a:latin typeface="Arial Black" panose="020B0A04020102020204" pitchFamily="34" charset="0"/>
              </a:rPr>
              <a:t>ИНТЕГРАЦИИ</a:t>
            </a:r>
            <a:r>
              <a:rPr lang="en-US" altLang="ru-RU" b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b="1" dirty="0">
                <a:solidFill>
                  <a:schemeClr val="bg1"/>
                </a:solidFill>
                <a:latin typeface="Arial Black" panose="020B0A04020102020204" pitchFamily="34" charset="0"/>
              </a:rPr>
              <a:t>ПРОГРАММ</a:t>
            </a:r>
            <a:r>
              <a:rPr lang="en-US" altLang="ru-RU" b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b="1" dirty="0">
                <a:solidFill>
                  <a:schemeClr val="bg1"/>
                </a:solidFill>
                <a:latin typeface="Arial Black" panose="020B0A04020102020204" pitchFamily="34" charset="0"/>
              </a:rPr>
              <a:t>ПРОФЕССИОНАЛЬНОЙ</a:t>
            </a:r>
            <a:r>
              <a:rPr lang="en-US" altLang="ru-RU" b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  <a:p>
            <a:pPr algn="l"/>
            <a:r>
              <a:rPr lang="en-US" altLang="en-US" b="1" dirty="0">
                <a:solidFill>
                  <a:schemeClr val="bg1"/>
                </a:solidFill>
                <a:latin typeface="Arial Black" panose="020B0A04020102020204" pitchFamily="34" charset="0"/>
              </a:rPr>
              <a:t>ПОДГОТОВКИ</a:t>
            </a:r>
            <a:r>
              <a:rPr lang="en-US" altLang="ru-RU" b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b="1" dirty="0">
                <a:solidFill>
                  <a:schemeClr val="bg1"/>
                </a:solidFill>
                <a:latin typeface="Arial Black" panose="020B0A04020102020204" pitchFamily="34" charset="0"/>
              </a:rPr>
              <a:t>ПЕДАГОГОВ</a:t>
            </a:r>
            <a:r>
              <a:rPr lang="en-US" altLang="ru-RU" b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b="1" dirty="0">
                <a:solidFill>
                  <a:schemeClr val="bg1"/>
                </a:solidFill>
                <a:latin typeface="Arial Black" panose="020B0A04020102020204" pitchFamily="34" charset="0"/>
              </a:rPr>
              <a:t>В</a:t>
            </a:r>
            <a:r>
              <a:rPr lang="en-US" altLang="ru-RU" b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b="1" dirty="0">
                <a:solidFill>
                  <a:schemeClr val="bg1"/>
                </a:solidFill>
                <a:latin typeface="Arial Black" panose="020B0A04020102020204" pitchFamily="34" charset="0"/>
              </a:rPr>
              <a:t>СИСТЕМЕ</a:t>
            </a:r>
            <a:r>
              <a:rPr lang="en-US" altLang="ru-RU" b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b="1" dirty="0">
                <a:solidFill>
                  <a:schemeClr val="bg1"/>
                </a:solidFill>
                <a:latin typeface="Arial Black" panose="020B0A04020102020204" pitchFamily="34" charset="0"/>
              </a:rPr>
              <a:t>СРЕДНЕГО</a:t>
            </a:r>
            <a:r>
              <a:rPr lang="en-US" altLang="ru-RU" b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  <a:p>
            <a:pPr algn="l"/>
            <a:r>
              <a:rPr lang="en-US" altLang="en-US" b="1" dirty="0">
                <a:solidFill>
                  <a:schemeClr val="bg1"/>
                </a:solidFill>
                <a:latin typeface="Arial Black" panose="020B0A04020102020204" pitchFamily="34" charset="0"/>
              </a:rPr>
              <a:t>ПРОФЕССИОНАЛЬНОГО</a:t>
            </a:r>
            <a:r>
              <a:rPr lang="en-US" altLang="ru-RU" b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b="1" dirty="0">
                <a:solidFill>
                  <a:schemeClr val="bg1"/>
                </a:solidFill>
                <a:latin typeface="Arial Black" panose="020B0A04020102020204" pitchFamily="34" charset="0"/>
              </a:rPr>
              <a:t>И</a:t>
            </a:r>
            <a:r>
              <a:rPr lang="en-US" altLang="ru-RU" b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b="1" dirty="0">
                <a:solidFill>
                  <a:schemeClr val="bg1"/>
                </a:solidFill>
                <a:latin typeface="Arial Black" panose="020B0A04020102020204" pitchFamily="34" charset="0"/>
              </a:rPr>
              <a:t>ВЫСШЕГО</a:t>
            </a:r>
            <a:r>
              <a:rPr lang="en-US" altLang="ru-RU" b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b="1" dirty="0">
                <a:solidFill>
                  <a:schemeClr val="bg1"/>
                </a:solidFill>
                <a:latin typeface="Arial Black" panose="020B0A04020102020204" pitchFamily="34" charset="0"/>
              </a:rPr>
              <a:t>ОБРАЗОВАНИЯ</a:t>
            </a:r>
            <a:r>
              <a:rPr lang="en-US" altLang="ru-RU" b="1" dirty="0">
                <a:solidFill>
                  <a:schemeClr val="bg1"/>
                </a:solidFill>
                <a:latin typeface="Arial Black" panose="020B0A04020102020204" pitchFamily="34" charset="0"/>
              </a:rPr>
              <a:t>: </a:t>
            </a:r>
          </a:p>
          <a:p>
            <a:pPr algn="l"/>
            <a:r>
              <a:rPr lang="en-US" altLang="en-US" b="1" dirty="0">
                <a:solidFill>
                  <a:schemeClr val="bg1"/>
                </a:solidFill>
                <a:latin typeface="Arial Black" panose="020B0A04020102020204" pitchFamily="34" charset="0"/>
              </a:rPr>
              <a:t>ПРОБЛЕМЫ</a:t>
            </a:r>
            <a:r>
              <a:rPr lang="en-US" altLang="ru-RU" b="1" dirty="0">
                <a:solidFill>
                  <a:schemeClr val="bg1"/>
                </a:solidFill>
                <a:latin typeface="Arial Black" panose="020B0A04020102020204" pitchFamily="34" charset="0"/>
              </a:rPr>
              <a:t> - </a:t>
            </a:r>
            <a:r>
              <a:rPr lang="en-US" altLang="en-US" b="1" dirty="0">
                <a:solidFill>
                  <a:schemeClr val="bg1"/>
                </a:solidFill>
                <a:latin typeface="Arial Black" panose="020B0A04020102020204" pitchFamily="34" charset="0"/>
              </a:rPr>
              <a:t>ВОЗМОЖНОСТИ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9894" y="3201918"/>
            <a:ext cx="2756535" cy="52197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Ольга Юрьевна </a:t>
            </a:r>
            <a:r>
              <a:rPr lang="ru-RU" sz="1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Леушканова</a:t>
            </a:r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директор ГБПОУ «МПК», к.п.н.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678626" y="66494"/>
            <a:ext cx="36695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СТРАТЕГИЯ ЭФФЕКТИВНОГО </a:t>
            </a:r>
          </a:p>
          <a:p>
            <a:r>
              <a:rPr lang="ru-RU" sz="16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ВЗАИМОДЕЙСТВИЯ</a:t>
            </a:r>
            <a:endParaRPr lang="ru-RU" sz="16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17" y="66494"/>
            <a:ext cx="536482" cy="489032"/>
          </a:xfrm>
          <a:prstGeom prst="rect">
            <a:avLst/>
          </a:prstGeom>
        </p:spPr>
      </p:pic>
      <p:pic>
        <p:nvPicPr>
          <p:cNvPr id="15" name="Picture 4" descr="C:\Users\User\Downloads\c2d16742646282abe99b3d7597afa78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8692" y="115342"/>
            <a:ext cx="596613" cy="59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7312372" y="244371"/>
            <a:ext cx="11369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Виртуальный музей</a:t>
            </a:r>
          </a:p>
          <a:p>
            <a:pPr algn="r"/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ГБПОУ «МПК»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73" y="843558"/>
            <a:ext cx="8754751" cy="41942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141733"/>
            <a:ext cx="34483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ПАРАДИГМА ПАРТНЕРСТВА</a:t>
            </a:r>
            <a:endParaRPr lang="ru-RU" sz="16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17" y="66494"/>
            <a:ext cx="536482" cy="48903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41733"/>
            <a:ext cx="2615315" cy="301642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65" y="771550"/>
            <a:ext cx="6150318" cy="224478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19" y="3075806"/>
            <a:ext cx="8779763" cy="19398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079" y="116723"/>
            <a:ext cx="536482" cy="489032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91440" y="699135"/>
          <a:ext cx="8972550" cy="280416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45015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71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659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МОДЕЛЬ 1</a:t>
                      </a:r>
                    </a:p>
                    <a:p>
                      <a:pPr algn="ctr"/>
                      <a:r>
                        <a:rPr lang="ru-RU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Преемственность программ СПО и ВО</a:t>
                      </a:r>
                      <a:r>
                        <a:rPr lang="ru-R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на основе интеграции содержания образовательных программ</a:t>
                      </a:r>
                    </a:p>
                  </a:txBody>
                  <a:tcPr>
                    <a:lnL w="12700">
                      <a:solidFill>
                        <a:srgbClr val="002060"/>
                      </a:solidFill>
                      <a:prstDash val="solid"/>
                    </a:lnL>
                    <a:lnR w="12700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</a:lnR>
                    <a:lnT w="12700">
                      <a:solidFill>
                        <a:srgbClr val="002060"/>
                      </a:solidFill>
                      <a:prstDash val="solid"/>
                    </a:lnT>
                    <a:lnB w="12700">
                      <a:solidFill>
                        <a:srgbClr val="002060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206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МОДЕЛЬ 2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Интегрированная образовательная программа</a:t>
                      </a:r>
                      <a:endParaRPr lang="ru-RU" sz="1200" b="1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</a:lnL>
                    <a:lnR w="12700">
                      <a:solidFill>
                        <a:srgbClr val="002060"/>
                      </a:solidFill>
                      <a:prstDash val="solid"/>
                    </a:lnR>
                    <a:lnT w="12700">
                      <a:solidFill>
                        <a:srgbClr val="002060"/>
                      </a:solidFill>
                      <a:prstDash val="solid"/>
                    </a:lnT>
                    <a:lnB w="12700">
                      <a:solidFill>
                        <a:srgbClr val="002060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Последовательное освоение образовательных программ СПО и ВО</a:t>
                      </a:r>
                    </a:p>
                  </a:txBody>
                  <a:tcPr>
                    <a:lnL w="12700">
                      <a:solidFill>
                        <a:srgbClr val="002060"/>
                      </a:solidFill>
                      <a:prstDash val="solid"/>
                    </a:lnL>
                    <a:lnR w="12700">
                      <a:solidFill>
                        <a:srgbClr val="002060"/>
                      </a:solidFill>
                      <a:prstDash val="solid"/>
                    </a:lnR>
                    <a:lnT w="12700">
                      <a:solidFill>
                        <a:srgbClr val="002060"/>
                      </a:solidFill>
                      <a:prstDash val="solid"/>
                    </a:lnT>
                    <a:lnB w="12700">
                      <a:solidFill>
                        <a:srgbClr val="002060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Освоение единой интегрированной образовательной программы</a:t>
                      </a:r>
                    </a:p>
                  </a:txBody>
                  <a:tcPr>
                    <a:lnL w="12700">
                      <a:solidFill>
                        <a:srgbClr val="002060"/>
                      </a:solidFill>
                      <a:prstDash val="solid"/>
                    </a:lnL>
                    <a:lnR w="12700">
                      <a:solidFill>
                        <a:srgbClr val="002060"/>
                      </a:solidFill>
                      <a:prstDash val="solid"/>
                    </a:lnR>
                    <a:lnT w="12700">
                      <a:solidFill>
                        <a:srgbClr val="002060"/>
                      </a:solidFill>
                      <a:prstDash val="solid"/>
                    </a:lnT>
                    <a:lnB w="12700">
                      <a:solidFill>
                        <a:srgbClr val="002060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Разрабатываются  две образовательные программы:</a:t>
                      </a:r>
                    </a:p>
                    <a:p>
                      <a:pPr indent="0" algn="l">
                        <a:buNone/>
                      </a:pPr>
                      <a:r>
                        <a:rPr lang="ru-RU" sz="120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Образовательная программа на основе ФГОС СПО по профессии / специальности</a:t>
                      </a:r>
                    </a:p>
                    <a:p>
                      <a:pPr indent="0" algn="l">
                        <a:buNone/>
                      </a:pPr>
                      <a:r>
                        <a:rPr lang="ru-RU" sz="120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Образовательная программа на основе ФГОС ВО по направлению подготовки</a:t>
                      </a:r>
                    </a:p>
                  </a:txBody>
                  <a:tcPr>
                    <a:lnL w="12700">
                      <a:solidFill>
                        <a:srgbClr val="002060"/>
                      </a:solidFill>
                      <a:prstDash val="solid"/>
                    </a:lnL>
                    <a:lnR w="12700">
                      <a:solidFill>
                        <a:srgbClr val="002060"/>
                      </a:solidFill>
                      <a:prstDash val="solid"/>
                    </a:lnR>
                    <a:lnT w="12700">
                      <a:solidFill>
                        <a:srgbClr val="002060"/>
                      </a:solidFill>
                      <a:prstDash val="solid"/>
                    </a:lnT>
                    <a:lnB w="12700">
                      <a:solidFill>
                        <a:srgbClr val="002060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Разрабатывается одна программа,</a:t>
                      </a:r>
                      <a:r>
                        <a:rPr lang="ru-RU" sz="120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 которой предполагается последовательное или сквозное освоение программ СПО и ВО по соответствующим направлениям подготовки</a:t>
                      </a:r>
                    </a:p>
                  </a:txBody>
                  <a:tcPr>
                    <a:lnL w="12700">
                      <a:solidFill>
                        <a:srgbClr val="002060"/>
                      </a:solidFill>
                      <a:prstDash val="solid"/>
                    </a:lnL>
                    <a:lnR w="12700">
                      <a:solidFill>
                        <a:srgbClr val="002060"/>
                      </a:solidFill>
                      <a:prstDash val="solid"/>
                    </a:lnR>
                    <a:lnT w="12700">
                      <a:solidFill>
                        <a:srgbClr val="002060"/>
                      </a:solidFill>
                      <a:prstDash val="solid"/>
                    </a:lnT>
                    <a:lnB w="12700">
                      <a:solidFill>
                        <a:srgbClr val="002060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результате выпускник</a:t>
                      </a:r>
                      <a:r>
                        <a:rPr lang="ru-RU" sz="120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получает два диплома об освоении программ соответствующих уровней образования (диплом СПО и диплом ВО)</a:t>
                      </a:r>
                    </a:p>
                  </a:txBody>
                  <a:tcPr>
                    <a:lnL w="12700">
                      <a:solidFill>
                        <a:srgbClr val="002060"/>
                      </a:solidFill>
                      <a:prstDash val="solid"/>
                    </a:lnL>
                    <a:lnR w="12700">
                      <a:solidFill>
                        <a:srgbClr val="002060"/>
                      </a:solidFill>
                      <a:prstDash val="solid"/>
                    </a:lnR>
                    <a:lnT w="12700">
                      <a:solidFill>
                        <a:srgbClr val="002060"/>
                      </a:solidFill>
                      <a:prstDash val="solid"/>
                    </a:lnT>
                    <a:lnB w="12700">
                      <a:solidFill>
                        <a:srgbClr val="002060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результате выпускник</a:t>
                      </a:r>
                      <a:r>
                        <a:rPr lang="ru-RU" sz="120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получает диплом об освоении интегрированной образовательной программы</a:t>
                      </a:r>
                    </a:p>
                  </a:txBody>
                  <a:tcPr>
                    <a:lnL w="12700">
                      <a:solidFill>
                        <a:srgbClr val="002060"/>
                      </a:solidFill>
                      <a:prstDash val="solid"/>
                    </a:lnL>
                    <a:lnR w="12700">
                      <a:solidFill>
                        <a:srgbClr val="002060"/>
                      </a:solidFill>
                      <a:prstDash val="solid"/>
                    </a:lnR>
                    <a:lnT w="12700">
                      <a:solidFill>
                        <a:srgbClr val="002060"/>
                      </a:solidFill>
                      <a:prstDash val="solid"/>
                    </a:lnT>
                    <a:lnB w="12700">
                      <a:solidFill>
                        <a:srgbClr val="002060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" name="Изображение 8" descr="айнюня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98" y="3961130"/>
            <a:ext cx="8955405" cy="996950"/>
          </a:xfrm>
          <a:prstGeom prst="rect">
            <a:avLst/>
          </a:prstGeom>
        </p:spPr>
      </p:pic>
      <p:sp>
        <p:nvSpPr>
          <p:cNvPr id="10" name="Текстовое поле 9"/>
          <p:cNvSpPr txBox="1"/>
          <p:nvPr/>
        </p:nvSpPr>
        <p:spPr>
          <a:xfrm>
            <a:off x="35560" y="3580130"/>
            <a:ext cx="8620760" cy="4654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МЕХАНИЗМЫ РЕАЛИЗАЦИИ «БЕСШОВНЫХ» ОБРАЗОВАТЕЛЬНЫХ ПРОГРАММ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9198" y="51470"/>
            <a:ext cx="5214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МОДЕЛЬ </a:t>
            </a:r>
            <a:r>
              <a:rPr lang="ru-RU" sz="14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И МЕХАНИЗМЫ </a:t>
            </a:r>
            <a:r>
              <a:rPr lang="ru-RU" sz="14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РЕАЛИЗАЦИИ </a:t>
            </a:r>
          </a:p>
          <a:p>
            <a:r>
              <a:rPr lang="ru-RU" sz="14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«БЕСШОВНЫХ» ОБРАЗОВАТЕЛЬНЫХ ПРОГРАММ</a:t>
            </a:r>
            <a:endParaRPr lang="ru-RU" sz="14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/>
          <a:srcRect l="26502" r="25834"/>
          <a:stretch/>
        </p:blipFill>
        <p:spPr>
          <a:xfrm>
            <a:off x="7668344" y="40405"/>
            <a:ext cx="629297" cy="6587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17" y="66494"/>
            <a:ext cx="536482" cy="489032"/>
          </a:xfrm>
          <a:prstGeom prst="rect">
            <a:avLst/>
          </a:prstGeom>
        </p:spPr>
      </p:pic>
      <p:pic>
        <p:nvPicPr>
          <p:cNvPr id="3" name="Изображение 2" descr="амаа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0" y="2068195"/>
            <a:ext cx="8964295" cy="1207135"/>
          </a:xfrm>
          <a:prstGeom prst="rect">
            <a:avLst/>
          </a:prstGeom>
        </p:spPr>
      </p:pic>
      <p:pic>
        <p:nvPicPr>
          <p:cNvPr id="4" name="Изображение 3" descr="аиа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100" y="3536950"/>
            <a:ext cx="4467225" cy="1253490"/>
          </a:xfrm>
          <a:prstGeom prst="rect">
            <a:avLst/>
          </a:prstGeom>
        </p:spPr>
      </p:pic>
      <p:pic>
        <p:nvPicPr>
          <p:cNvPr id="6" name="Изображение 5" descr="птп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4449" y="1754505"/>
            <a:ext cx="816610" cy="707390"/>
          </a:xfrm>
          <a:prstGeom prst="rect">
            <a:avLst/>
          </a:prstGeom>
        </p:spPr>
      </p:pic>
      <p:sp>
        <p:nvSpPr>
          <p:cNvPr id="7" name="Текстовое поле 6"/>
          <p:cNvSpPr txBox="1"/>
          <p:nvPr/>
        </p:nvSpPr>
        <p:spPr>
          <a:xfrm>
            <a:off x="539750" y="771525"/>
            <a:ext cx="21145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УРОВЕНЬ СПО</a:t>
            </a: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6156325" y="771525"/>
            <a:ext cx="21145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УРОВЕНЬ ВО</a:t>
            </a:r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-93345" y="3291840"/>
            <a:ext cx="74231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en-US" sz="10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 КУРС</a:t>
            </a:r>
          </a:p>
        </p:txBody>
      </p:sp>
      <p:sp>
        <p:nvSpPr>
          <p:cNvPr id="11" name="Текстовое поле 10"/>
          <p:cNvSpPr txBox="1"/>
          <p:nvPr/>
        </p:nvSpPr>
        <p:spPr>
          <a:xfrm>
            <a:off x="755650" y="3291840"/>
            <a:ext cx="74231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en-US" sz="10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 КУРС</a:t>
            </a:r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1835785" y="3291840"/>
            <a:ext cx="74231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en-US" sz="10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 КУРС</a:t>
            </a:r>
          </a:p>
        </p:txBody>
      </p:sp>
      <p:sp>
        <p:nvSpPr>
          <p:cNvPr id="13" name="Текстовое поле 12"/>
          <p:cNvSpPr txBox="1"/>
          <p:nvPr/>
        </p:nvSpPr>
        <p:spPr>
          <a:xfrm>
            <a:off x="3123565" y="3291840"/>
            <a:ext cx="74231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en-US" sz="10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 КУРС</a:t>
            </a:r>
          </a:p>
        </p:txBody>
      </p:sp>
      <p:sp>
        <p:nvSpPr>
          <p:cNvPr id="14" name="Текстовое поле 13"/>
          <p:cNvSpPr txBox="1"/>
          <p:nvPr/>
        </p:nvSpPr>
        <p:spPr>
          <a:xfrm>
            <a:off x="5599430" y="1708150"/>
            <a:ext cx="74231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 КУРС</a:t>
            </a:r>
          </a:p>
        </p:txBody>
      </p:sp>
      <p:sp>
        <p:nvSpPr>
          <p:cNvPr id="15" name="Текстовое поле 14"/>
          <p:cNvSpPr txBox="1"/>
          <p:nvPr/>
        </p:nvSpPr>
        <p:spPr>
          <a:xfrm>
            <a:off x="7308215" y="1708150"/>
            <a:ext cx="74231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en-US" sz="10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 КУРС</a:t>
            </a:r>
          </a:p>
        </p:txBody>
      </p:sp>
      <p:sp>
        <p:nvSpPr>
          <p:cNvPr id="16" name="Текстовое поле 15"/>
          <p:cNvSpPr txBox="1"/>
          <p:nvPr/>
        </p:nvSpPr>
        <p:spPr>
          <a:xfrm>
            <a:off x="8401685" y="1708150"/>
            <a:ext cx="74231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en-US" sz="10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 КУРС</a:t>
            </a:r>
          </a:p>
        </p:txBody>
      </p:sp>
      <p:pic>
        <p:nvPicPr>
          <p:cNvPr id="17" name="Изображение 16" descr="птп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1605" y="1779905"/>
            <a:ext cx="816610" cy="707390"/>
          </a:xfrm>
          <a:prstGeom prst="rect">
            <a:avLst/>
          </a:prstGeom>
        </p:spPr>
      </p:pic>
      <p:sp>
        <p:nvSpPr>
          <p:cNvPr id="18" name="Текстовое поле 17"/>
          <p:cNvSpPr txBox="1"/>
          <p:nvPr/>
        </p:nvSpPr>
        <p:spPr>
          <a:xfrm>
            <a:off x="5598795" y="2931795"/>
            <a:ext cx="34290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СОВМЕЩЕНИЕ РАБОТЫ С ПОЛУЧЕНИЕМ ВЫСШЕГО ОБРАЗОВАНИЯ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71717" y="1267336"/>
            <a:ext cx="42126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44.02.06 Профессиональное</a:t>
            </a:r>
            <a:r>
              <a:rPr kumimoji="0" lang="ru-RU" sz="1200" b="1" i="0" u="none" strike="noStrike" kern="1200" cap="none" spc="0" normalizeH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обучение (по отраслям)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2021" y="1857606"/>
            <a:ext cx="306154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15.02.16 Технология машиностроения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6253" y="212471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08.02.08 Монтаж и эксплуатация оборудования </a:t>
            </a:r>
            <a:endParaRPr kumimoji="0" lang="ru-RU" sz="1200" b="1" i="0" u="none" strike="noStrike" kern="1200" cap="none" spc="0" normalizeH="0" baseline="0" noProof="0" dirty="0" smtClean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систем газоснабжения</a:t>
            </a:r>
          </a:p>
        </p:txBody>
      </p:sp>
      <p:sp>
        <p:nvSpPr>
          <p:cNvPr id="23" name="TextBox 3"/>
          <p:cNvSpPr txBox="1"/>
          <p:nvPr/>
        </p:nvSpPr>
        <p:spPr>
          <a:xfrm>
            <a:off x="649198" y="51470"/>
            <a:ext cx="47644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«БЕСШОВНЫЕ» ОБРАЗОВАТЕЛЬНЫЕ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ПРОГРАММЫ:</a:t>
            </a:r>
            <a:r>
              <a:rPr kumimoji="0" lang="ru-RU" sz="14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ВОЗМОЖНОСТИ РЕАЛИЗАЦИИ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6496" y="1560845"/>
            <a:ext cx="245471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49.02.01 Физическая культура</a:t>
            </a:r>
          </a:p>
        </p:txBody>
      </p:sp>
    </p:spTree>
    <p:extLst>
      <p:ext uri="{BB962C8B-B14F-4D97-AF65-F5344CB8AC3E}">
        <p14:creationId xmlns:p14="http://schemas.microsoft.com/office/powerpoint/2010/main" val="229526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9198" y="51470"/>
            <a:ext cx="42915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МАРШРУТИЗАЦИЯ ВЫПУСКНИКОВ:</a:t>
            </a:r>
          </a:p>
          <a:p>
            <a:r>
              <a:rPr lang="ru-RU" sz="16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ПРОДВИЖЕНИЕ И РАЗВИТИЕ</a:t>
            </a:r>
            <a:endParaRPr lang="ru-RU" sz="16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17" y="66494"/>
            <a:ext cx="536482" cy="489032"/>
          </a:xfrm>
          <a:prstGeom prst="rect">
            <a:avLst/>
          </a:prstGeom>
        </p:spPr>
      </p:pic>
      <p:pic>
        <p:nvPicPr>
          <p:cNvPr id="2" name="Изображение 1" descr="elementy_prezentatsia_direktoru2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705" y="860425"/>
            <a:ext cx="8770620" cy="41071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51544" y="2310140"/>
            <a:ext cx="54409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СПАСИБО ЗА ВНИМАНИЕ!</a:t>
            </a:r>
            <a:endParaRPr lang="ru-RU" sz="28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Заголовок 1"/>
          <p:cNvSpPr txBox="1"/>
          <p:nvPr/>
        </p:nvSpPr>
        <p:spPr>
          <a:xfrm>
            <a:off x="5436096" y="4272066"/>
            <a:ext cx="3168352" cy="36004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ts val="1600"/>
              </a:lnSpc>
            </a:pPr>
            <a:endParaRPr lang="en-US" altLang="ru-RU" sz="1400" b="1" dirty="0">
              <a:solidFill>
                <a:srgbClr val="304191"/>
              </a:solidFill>
              <a:latin typeface="+mn-lt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499992" y="4008876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455025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Челябинская область, г. Магнитогорск, </a:t>
            </a:r>
            <a:endParaRPr lang="ru-RU" sz="12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имени газеты "Правда", д. 79</a:t>
            </a:r>
          </a:p>
          <a:p>
            <a:pPr algn="r"/>
            <a:r>
              <a:rPr lang="ru-RU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Телефон 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приемной директора: +7 (351) 921-0545</a:t>
            </a:r>
          </a:p>
          <a:p>
            <a:pPr algn="r"/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mpk5@yandex.ru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/>
          <a:srcRect l="1566" t="4957" r="1992" b="4212"/>
          <a:stretch>
            <a:fillRect/>
          </a:stretch>
        </p:blipFill>
        <p:spPr>
          <a:xfrm>
            <a:off x="152400" y="3889400"/>
            <a:ext cx="2259360" cy="1069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95*210"/>
  <p:tag name="TABLE_ENDDRAG_RECT" val="14*55*695*210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1391</TotalTime>
  <Words>258</Words>
  <Application>Microsoft Office PowerPoint</Application>
  <PresentationFormat>Экран (16:9)</PresentationFormat>
  <Paragraphs>51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MS PGothic</vt:lpstr>
      <vt:lpstr>Arial</vt:lpstr>
      <vt:lpstr>Arial Black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</cp:lastModifiedBy>
  <cp:revision>56</cp:revision>
  <dcterms:created xsi:type="dcterms:W3CDTF">2026-02-01T18:33:00Z</dcterms:created>
  <dcterms:modified xsi:type="dcterms:W3CDTF">2026-03-12T04:03:00Z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1CDA184E89404595AADA634C7D6CA6CE_13</vt:lpwstr>
  </property>
  <property fmtid="{D5CDD505-2E9C-101B-9397-08002B2CF9AE}" pid="3" name="KSOProductBuildVer">
    <vt:lpwstr>1049-12.2.0.23196</vt:lpwstr>
  </property>
</Properties>
</file>